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72" r:id="rId7"/>
    <p:sldId id="262" r:id="rId8"/>
    <p:sldId id="269" r:id="rId9"/>
    <p:sldId id="270" r:id="rId10"/>
    <p:sldId id="271" r:id="rId11"/>
    <p:sldId id="264" r:id="rId12"/>
    <p:sldId id="265" r:id="rId13"/>
    <p:sldId id="267" r:id="rId14"/>
    <p:sldId id="274" r:id="rId15"/>
    <p:sldId id="275" r:id="rId16"/>
    <p:sldId id="276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Heebo Light" panose="020B0604020202020204" charset="-79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0F4"/>
    <a:srgbClr val="FD44A1"/>
    <a:srgbClr val="BFBACB"/>
    <a:srgbClr val="A8A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9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37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16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0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70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trinket.io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.png"/><Relationship Id="rId4" Type="http://schemas.openxmlformats.org/officeDocument/2006/relationships/audio" Target="../media/media3.mp3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6755"/>
            <a:ext cx="7556421" cy="240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Графика на квадратна функция чрез програмиране с </a:t>
            </a: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7496"/>
            <a:ext cx="7556421" cy="2238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bg-BG" sz="2800" dirty="0" smtClean="0">
                <a:solidFill>
                  <a:srgbClr val="F2F0F4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Бинарен урок по математика и информатика,</a:t>
            </a:r>
          </a:p>
          <a:p>
            <a:pPr marL="0" indent="0">
              <a:lnSpc>
                <a:spcPts val="2850"/>
              </a:lnSpc>
              <a:buNone/>
            </a:pPr>
            <a:endParaRPr lang="bg-BG" sz="2800" dirty="0">
              <a:solidFill>
                <a:srgbClr val="FD44A1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bg-BG" sz="2000" dirty="0" smtClean="0">
                <a:solidFill>
                  <a:srgbClr val="FD44A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изготвен от Мария Илиева – учител по математика и Мария Денишева-Илиева – учител по информатика и ИТ</a:t>
            </a:r>
            <a:endParaRPr lang="en-US" sz="2000" dirty="0">
              <a:solidFill>
                <a:srgbClr val="FD44A1"/>
              </a:solidFill>
            </a:endParaRPr>
          </a:p>
        </p:txBody>
      </p:sp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36469" y="65689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713"/>
            <a:ext cx="7709059" cy="1281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000" dirty="0" smtClean="0">
                <a:solidFill>
                  <a:srgbClr val="F2F0F4"/>
                </a:solidFill>
                <a:latin typeface="Montserrat" pitchFamily="34" charset="0"/>
              </a:rPr>
              <a:t>Стъпки за изчертаване на параболата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153483"/>
            <a:ext cx="1025009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4730" y="4168814"/>
            <a:ext cx="289607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Координати на Върха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20659" y="4582144"/>
            <a:ext cx="6376630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Върхът на параболата се намира по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формулите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endParaRPr kumimoji="0" lang="bg-BG" sz="2000" b="0" i="0" u="none" strike="noStrike" kern="1200" cap="none" spc="0" normalizeH="0" baseline="0" noProof="0" dirty="0" smtClean="0">
              <a:ln>
                <a:noFill/>
              </a:ln>
              <a:solidFill>
                <a:srgbClr val="DCD7E5"/>
              </a:solidFill>
              <a:effectLst/>
              <a:uLnTx/>
              <a:uFillTx/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x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-b/2a и y = f(x). Тези изрази ни показват как да намерим точните координати на върха.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990618"/>
            <a:ext cx="1025009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0659" y="6193303"/>
            <a:ext cx="292762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Пресечни точки с координатните оси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20659" y="6606633"/>
            <a:ext cx="6376630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 абцисната</a:t>
            </a:r>
            <a:r>
              <a:rPr kumimoji="0" lang="bg-BG" sz="2000" b="0" i="0" u="none" strike="noStrike" kern="1200" cap="none" spc="0" normalizeH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ос – когато у=0</a:t>
            </a:r>
          </a:p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2000" baseline="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 ординатната ос – </a:t>
            </a:r>
            <a:r>
              <a:rPr kumimoji="0" lang="bg-B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когато х=0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827752"/>
            <a:ext cx="1025009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4730" y="2118935"/>
            <a:ext cx="3796622" cy="40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ts val="2500"/>
              </a:lnSpc>
              <a:defRPr/>
            </a:pPr>
            <a:r>
              <a:rPr lang="bg-BG" sz="2000" dirty="0" smtClean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Определяне на посоката й</a:t>
            </a:r>
            <a:endParaRPr lang="en-US" sz="2000" dirty="0">
              <a:solidFill>
                <a:srgbClr val="FD44A1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1894730" y="2516882"/>
            <a:ext cx="6376630" cy="1394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Анализирайки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bg-BG" sz="20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коефициента а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можем да определим дали параболата е </a:t>
            </a:r>
            <a:r>
              <a:rPr lang="bg-BG" sz="20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обърната с върха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bg-B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надолу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или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</a:t>
            </a:r>
            <a:r>
              <a:rPr kumimoji="0" lang="bg-BG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горе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 да направим изводи за поведението на функцията.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1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Shape 1">
            <a:hlinkClick r:id="rId4"/>
          </p:cNvPr>
          <p:cNvSpPr/>
          <p:nvPr/>
        </p:nvSpPr>
        <p:spPr>
          <a:xfrm>
            <a:off x="6906553" y="2874525"/>
            <a:ext cx="6445210" cy="300692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" name="Text 0">
            <a:hlinkClick r:id="rId4"/>
          </p:cNvPr>
          <p:cNvSpPr/>
          <p:nvPr/>
        </p:nvSpPr>
        <p:spPr>
          <a:xfrm>
            <a:off x="7141029" y="3669207"/>
            <a:ext cx="597625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bg-BG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Програмиране на графиката</a:t>
            </a:r>
            <a:endParaRPr lang="bg-BG" sz="4450" dirty="0"/>
          </a:p>
        </p:txBody>
      </p:sp>
      <p:sp>
        <p:nvSpPr>
          <p:cNvPr id="5" name="Text 3"/>
          <p:cNvSpPr/>
          <p:nvPr/>
        </p:nvSpPr>
        <p:spPr>
          <a:xfrm>
            <a:off x="7141029" y="441829"/>
            <a:ext cx="292762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Практически Пример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41029" y="834264"/>
            <a:ext cx="6376630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Нека разгледаме конкретен пример с дадени стойности за a, b и c. Ще изчислим координатите на върха и ще начертаем параболата.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218277" y="8869680"/>
            <a:ext cx="128111" cy="128111"/>
          </a:xfrm>
          <a:prstGeom prst="roundRect">
            <a:avLst>
              <a:gd name="adj" fmla="val 14275"/>
            </a:avLst>
          </a:prstGeom>
          <a:solidFill>
            <a:srgbClr val="7945DE"/>
          </a:solidFill>
          <a:ln/>
        </p:spPr>
      </p:sp>
      <p:sp>
        <p:nvSpPr>
          <p:cNvPr id="6" name="Text 3"/>
          <p:cNvSpPr/>
          <p:nvPr/>
        </p:nvSpPr>
        <p:spPr>
          <a:xfrm>
            <a:off x="6407348" y="8869680"/>
            <a:ext cx="831652" cy="128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Стойност на x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8869680"/>
            <a:ext cx="128111" cy="128111"/>
          </a:xfrm>
          <a:prstGeom prst="roundRect">
            <a:avLst>
              <a:gd name="adj" fmla="val 14275"/>
            </a:avLst>
          </a:prstGeom>
          <a:solidFill>
            <a:srgbClr val="B497ED"/>
          </a:solidFill>
          <a:ln/>
        </p:spPr>
      </p:sp>
      <p:sp>
        <p:nvSpPr>
          <p:cNvPr id="8" name="Text 5"/>
          <p:cNvSpPr/>
          <p:nvPr/>
        </p:nvSpPr>
        <p:spPr>
          <a:xfrm>
            <a:off x="7580471" y="8869680"/>
            <a:ext cx="829747" cy="128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Стойност на y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48747" y="9398556"/>
            <a:ext cx="1373290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Чрез този код потребителите могат лесно да визуализират и анализират квадратни функции, като променят стойностите на параметрите a, b и c.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0"/>
            <a:ext cx="9829800" cy="8229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28" y="135527"/>
            <a:ext cx="4526686" cy="3979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85" y="4114800"/>
            <a:ext cx="4526686" cy="3979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аз-нов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69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347" y="2973586"/>
            <a:ext cx="6736794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 и обобщение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7" y="3875246"/>
            <a:ext cx="487323" cy="487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347" y="4557474"/>
            <a:ext cx="249769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Експериментиране</a:t>
            </a:r>
            <a:endParaRPr lang="en-US" sz="1900" dirty="0">
              <a:solidFill>
                <a:srgbClr val="FD44A1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82347" y="4978956"/>
            <a:ext cx="4226957" cy="155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Програмирането с Python позволява на учениците бързо да тестват различни стойности за коефициентите на квадратната функция и да наблюдават как се променя графиката.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722" y="3875246"/>
            <a:ext cx="487323" cy="487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01722" y="4557474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Визуализация</a:t>
            </a:r>
            <a:endParaRPr lang="en-US" sz="1900" dirty="0">
              <a:solidFill>
                <a:srgbClr val="FD44A1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201722" y="4978956"/>
            <a:ext cx="4226957" cy="155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Използването на Python улеснява визуализацията на математически функции, като позволява учениците да виждат графичното представяне на изучаваните концепции.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096" y="3875246"/>
            <a:ext cx="487323" cy="487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1096" y="4557474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Реален свят</a:t>
            </a:r>
            <a:endParaRPr lang="en-US" sz="1900" dirty="0">
              <a:solidFill>
                <a:srgbClr val="FD44A1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9721096" y="4978956"/>
            <a:ext cx="4226957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Подобни графики и изследвания се прилагат в области като физика, икономика и други, където визуалното представяне на зависимости между променливи е важно.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82347" y="6757392"/>
            <a:ext cx="13265706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заключение, съчетаването на математика и програмиране чрез Python дава възможност за по-интерактивно и експериментално изучаване на квадратни функции. Учениците могат да визуализират графики, да тестват различни стойности и да открият приложенията на тези концепции в реалния свят. Този подход стимулира интереса и ангажирането на учениците към математиката.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3081"/>
            <a:ext cx="5215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Загадки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2276" y="2018538"/>
            <a:ext cx="5160696" cy="3723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just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този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раздел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bg-BG" sz="28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ще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представ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няколко занимателни загадки, които ще ви предизвикат да използвате вашето логическо мислене и програмистки умения. Решаването на тези загадки ще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помогн</a:t>
            </a:r>
            <a:r>
              <a:rPr kumimoji="0" lang="bg-BG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ат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да затвърдите знанията си за променливи, функции и визуализация на данни.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86" y="543081"/>
            <a:ext cx="8914311" cy="66741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15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227858" y="1219200"/>
            <a:ext cx="12504470" cy="1426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Загадка 1: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7858" y="2400610"/>
            <a:ext cx="1250447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rgbClr val="F2F0F4"/>
                </a:solidFill>
              </a:rPr>
              <a:t>Ученици, днес ще работим върху решаването на квадратно уравнение. За тази цел ще ви раздам бланки, в които ще трябва да попълните липсващите стойности и да решите задачата, като следвате дадените стъпки. Целта е не само да намерим решенията на уравнението, но и да разберем как изглежда графиката на функцията и как можем да определим върха и посоката на параболата.</a:t>
            </a:r>
          </a:p>
          <a:p>
            <a:pPr algn="just"/>
            <a:r>
              <a:rPr lang="ru-RU" sz="2800" dirty="0">
                <a:solidFill>
                  <a:srgbClr val="F2F0F4"/>
                </a:solidFill>
              </a:rPr>
              <a:t>Бланките са така подготвени, че на ключови места има празни полета, в които ще трябва да попълните правилните стойности. След като приключите, ще обсъдим резултатите заедно, за да се уверим, че всички сме разбрали решението.</a:t>
            </a:r>
          </a:p>
        </p:txBody>
      </p:sp>
    </p:spTree>
    <p:extLst>
      <p:ext uri="{BB962C8B-B14F-4D97-AF65-F5344CB8AC3E}">
        <p14:creationId xmlns:p14="http://schemas.microsoft.com/office/powerpoint/2010/main" val="41884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111082" y="1453242"/>
            <a:ext cx="12504470" cy="1426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Загадка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kumimoji="0" lang="bg-BG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846" y="2547258"/>
            <a:ext cx="13139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И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сега ще чуете условието на загадката по информатика...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Пред вас има четири бланки – две с програмен код и две с графики. Вашата задача е да разберете коя графика съответства на кой код. Помнете: когато стойността на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a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е положителна, параболата </a:t>
            </a:r>
            <a:r>
              <a:rPr lang="ru-RU" sz="2800" dirty="0" smtClean="0">
                <a:solidFill>
                  <a:srgbClr val="D2CDDB"/>
                </a:solidFill>
                <a:latin typeface="Calibri" panose="020F0502020204030204"/>
              </a:rPr>
              <a:t>е с върха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 надолу,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а когато е отрицателна –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нагоре.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D2CDDB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Запишете номера на съответния код до графиката, с която смятате, че съвпада. Успех и бъдете внимателни в анализа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2CDDB"/>
                </a:solidFill>
                <a:effectLst/>
                <a:uLnTx/>
                <a:uFillTx/>
                <a:latin typeface="Calibri" panose="020F0502020204030204"/>
              </a:rPr>
              <a:t>!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D2CDDB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99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Цели на урока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19511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1431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Разбиране на квадратната функция</a:t>
            </a:r>
            <a:endParaRPr lang="en-US" sz="2400" dirty="0">
              <a:solidFill>
                <a:srgbClr val="FD44A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261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Учениците ще изучат основните характеристики на квадратната функция и нейната графика.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704" y="195119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81550"/>
            <a:ext cx="3465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Визуализация с Python</a:t>
            </a:r>
            <a:endParaRPr lang="en-US" sz="2400" dirty="0">
              <a:solidFill>
                <a:srgbClr val="FD44A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27196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Учениците ще научат как да използват Python в Trinket, за да визуализират графиката на квадратната функция.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5738" y="195119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81431"/>
            <a:ext cx="47970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FD44A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Връзка между математика и програмиране</a:t>
            </a:r>
            <a:endParaRPr lang="en-US" sz="2400" dirty="0">
              <a:solidFill>
                <a:srgbClr val="FD44A1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626179"/>
            <a:ext cx="4120753" cy="2603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bg-BG" sz="2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Урокът</a:t>
            </a:r>
            <a:r>
              <a:rPr lang="en-US" sz="2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2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ще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2400" dirty="0" err="1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помог</a:t>
            </a:r>
            <a:r>
              <a:rPr lang="bg-BG" sz="2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</a:t>
            </a:r>
            <a:r>
              <a:rPr lang="en-US" sz="240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 учениците да направят връзка между математиката и програмирането, за да разберат по-добре квадратната функция.</a:t>
            </a:r>
            <a:endParaRPr lang="en-US" sz="2400" dirty="0"/>
          </a:p>
        </p:txBody>
      </p:sp>
      <p:pic>
        <p:nvPicPr>
          <p:cNvPr id="13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22763" y="1996132"/>
            <a:ext cx="609600" cy="609600"/>
          </a:xfrm>
          <a:prstGeom prst="rect">
            <a:avLst/>
          </a:prstGeom>
        </p:spPr>
      </p:pic>
      <p:pic>
        <p:nvPicPr>
          <p:cNvPr id="15" name="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04686" y="260573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18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" name="мИлиева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453640"/>
            <a:ext cx="6244709" cy="4371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аз-нов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30380" y="3509444"/>
            <a:ext cx="2438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= 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10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мИлиева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30380" y="3509444"/>
            <a:ext cx="3921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bg-BG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int a = 10;</a:t>
            </a:r>
            <a:endParaRPr lang="bg-BG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аз нов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38457"/>
          </a:xfrm>
          <a:prstGeom prst="rect">
            <a:avLst/>
          </a:prstGeom>
        </p:spPr>
      </p:pic>
      <p:sp>
        <p:nvSpPr>
          <p:cNvPr id="11" name="Rectangle 10">
            <a:hlinkClick r:id="" action="ppaction://noaction">
              <a:snd r:embed="rId4" name="мИлиева3.wav"/>
            </a:hlinkClick>
          </p:cNvPr>
          <p:cNvSpPr/>
          <p:nvPr/>
        </p:nvSpPr>
        <p:spPr>
          <a:xfrm>
            <a:off x="96253" y="0"/>
            <a:ext cx="7182852" cy="8338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" action="ppaction://noaction">
              <a:snd r:embed="rId5" name="аз-нов3.wav"/>
            </a:hlinkClick>
          </p:cNvPr>
          <p:cNvSpPr/>
          <p:nvPr/>
        </p:nvSpPr>
        <p:spPr>
          <a:xfrm>
            <a:off x="8327571" y="533400"/>
            <a:ext cx="4855029" cy="47788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0" b="0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Визуализирайте Квадратната Функция</a:t>
            </a:r>
            <a:endParaRPr kumimoji="0" lang="en-US" sz="6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700348"/>
            <a:ext cx="7556421" cy="2865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Нека се гмурнем в красотата на квадратната функция! Разберете как тя се представя графично и как може да изследвате ключови характеристики като върха и формата на параболата. Готови ли сте да навлезете в този вълнуващ математически свят?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6855" y="1425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0871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F2F0F4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Формулата на Квадратната Функция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Формула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49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Квадратната функция се описва с формулата f(x) = ax^2 + bx + c, където a, b и c са коефициентите, които определят формата и поведението на параболата.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3481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Промени в Параболата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2961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Различните стойности на a, b и c водят до промени в ориентацията, наклона и формата на параболата. Нека изследваме как тези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коефициенти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вли</a:t>
            </a:r>
            <a:r>
              <a:rPr lang="bg-BG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я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ят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върху графиката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44A1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Изображения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D44A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84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CD7E5"/>
                </a:solidFill>
                <a:effectLst/>
                <a:uLnTx/>
                <a:uFillTx/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Визуализациите на параболи с различни стойности на коефициентите ще ни помогнат да разберем по-добре поведението на квадратната функция.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767</Words>
  <Application>Microsoft Office PowerPoint</Application>
  <PresentationFormat>Custom</PresentationFormat>
  <Paragraphs>66</Paragraphs>
  <Slides>16</Slides>
  <Notes>12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Comic Sans MS</vt:lpstr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Maria</cp:lastModifiedBy>
  <cp:revision>38</cp:revision>
  <dcterms:created xsi:type="dcterms:W3CDTF">2024-11-06T21:26:23Z</dcterms:created>
  <dcterms:modified xsi:type="dcterms:W3CDTF">2024-11-11T05:56:57Z</dcterms:modified>
</cp:coreProperties>
</file>